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59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71" r:id="rId6"/>
    <p:sldId id="311" r:id="rId7"/>
    <p:sldId id="299" r:id="rId8"/>
    <p:sldId id="312" r:id="rId9"/>
    <p:sldId id="300" r:id="rId10"/>
    <p:sldId id="301" r:id="rId11"/>
    <p:sldId id="302" r:id="rId12"/>
    <p:sldId id="303" r:id="rId13"/>
    <p:sldId id="304" r:id="rId14"/>
    <p:sldId id="305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06" r:id="rId24"/>
    <p:sldId id="307" r:id="rId25"/>
    <p:sldId id="308" r:id="rId26"/>
    <p:sldId id="321" r:id="rId27"/>
    <p:sldId id="322" r:id="rId28"/>
    <p:sldId id="309" r:id="rId29"/>
    <p:sldId id="310" r:id="rId30"/>
    <p:sldId id="265" r:id="rId31"/>
    <p:sldId id="266" r:id="rId32"/>
  </p:sldIdLst>
  <p:sldSz cx="9144000" cy="5143500" type="screen16x9"/>
  <p:notesSz cx="6858000" cy="9144000"/>
  <p:embeddedFontLst>
    <p:embeddedFont>
      <p:font typeface="Montserrat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DM Sans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6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05533450-0D25-61C8-5EA9-A3C6C88A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A7C2B7A3-DF4F-738B-4354-D7F4BB4FA5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90D92E62-99F7-11B3-990F-DF187AD659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31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02AF0FF0-B65E-6AA7-ED29-8C6AECAEA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D2EEE713-3EFD-2B9D-61D4-06B8B62FBC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069E94B1-58B8-1E14-3DFF-F130855171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39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DDB21508-9177-5F15-441A-BF5578A1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CC51D7AD-B640-9053-3C5D-6EDE5D488F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E3DAB3DF-E544-F2C8-4EDB-EC46D49E68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87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795E91B-FFB7-791D-5E7A-3431DBEE0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34753183-C34E-9778-0632-05B5FD09E7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71264594-0CFC-3720-12DE-9CD23D3737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510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15853D7D-2A47-0B61-2EA2-BD068488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C4372C26-9A74-E61F-7000-2E80643B7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D48BC47B-BA92-84C5-CA16-6032DC5E1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90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4D43574C-DC68-4B2B-1484-A93A2E8E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66BDE43-741B-7ABB-4A5F-61CFCEEE3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0BB702F-1DC5-5916-0130-D6BD15E71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615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F144F96D-AFEA-CB8C-F434-7FB8A72BE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B938BDCC-4705-9A06-1EFD-41F873F31E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7F9C1961-06B4-59B2-154F-B911855153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536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8DAA7A13-F284-6D35-C8B2-929AAE56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48862865-A61A-73EA-F4E9-D3E4C500A7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36A9436D-C1BB-C8FE-731A-8F0ACDDA8B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467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FE29F60-78BA-44A5-1EC3-85316016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D2A0A148-0D64-5609-8422-63C0A505C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E3862AEF-449D-B7A5-A5C9-6C0DB89D8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107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FE29F60-78BA-44A5-1EC3-85316016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D2A0A148-0D64-5609-8422-63C0A505C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E3862AEF-449D-B7A5-A5C9-6C0DB89D8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107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FE29F60-78BA-44A5-1EC3-85316016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D2A0A148-0D64-5609-8422-63C0A505C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E3862AEF-449D-B7A5-A5C9-6C0DB89D8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10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FA2DF81-219E-F57B-182B-12B781D75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C191036E-C23A-6B0C-8537-B8A2F98059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48D47A5E-0E83-AB80-EF1F-649E9E0C74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161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A20980FC-6C18-E349-94EC-EB2F50BA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4B89393A-AFFF-1166-54B6-E391F4996D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434E9900-CA0F-021F-C30B-47B5A746E1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21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D82BE8B5-0665-D077-EDB9-A1D7BFEA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3DDBD0E2-F8D6-EE79-5884-75D91069D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F9363081-A115-AEEB-AB2C-3723855B9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462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877035D8-1E42-75CF-8262-A0CDABE5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BDE39A8E-A2DD-B43B-6BE8-35A7B9B7A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31569FDA-4373-C58E-14D4-A5B007423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868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58C86077-322A-481F-3189-9E6003DF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C047AECA-4E31-590B-AFC6-C775E603C5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FE969B2C-4702-EF63-F989-9BDBFEA41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04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D6822289-9432-1897-4108-0A274D5F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xmlns="" id="{6B455073-F6E5-9462-5966-4DCD6508E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xmlns="" id="{4D43887F-993A-484F-57FF-19B80ECB9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59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A5E302DB-ADE8-2149-8F90-77F68F7AA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E83DF9AF-7E31-61EF-DB02-7E22661547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154C41E0-3804-4A26-DCCB-2192143BBD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9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16508A2-C59B-581E-F189-F2363100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E235470A-027E-9587-4397-4AC53A23C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431A603F-B147-681A-DDA8-D0DFF1202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99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16508A2-C59B-581E-F189-F2363100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E235470A-027E-9587-4397-4AC53A23C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431A603F-B147-681A-DDA8-D0DFF1202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99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EDEBFE2B-C315-71C5-3E5A-2F17F9B9A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xmlns="" id="{E599FF6A-65EE-48C8-6D0E-F025E0394A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xmlns="" id="{5E715EB7-DDB7-944C-5C93-69EF4F286D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7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egislacao.planalto.gov.br/legisla/legislacao.nsf/Viw_Identificacao/DEC%2011.271-2022?OpenDocument" TargetMode="External"/><Relationship Id="rId5" Type="http://schemas.openxmlformats.org/officeDocument/2006/relationships/hyperlink" Target="http://legislacao.planalto.gov.br/legisla/legislacao.nsf/Viw_Identificacao/DEC%2010.035-2019?OpenDocument" TargetMode="External"/><Relationship Id="rId4" Type="http://schemas.openxmlformats.org/officeDocument/2006/relationships/hyperlink" Target="http://legislacao.planalto.gov.br/legisla/legislacao.nsf/Viw_Identificacao/DEC%206.170-2007?OpenDocum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0909" y="1483875"/>
            <a:ext cx="566636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  <a:endParaRPr sz="6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A5531A4B-49D6-2ADF-5FAC-0CA18B50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3B24E207-1E90-0B81-2979-353D646910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ECA40C0E-797B-D4D9-2C30-2636BFAC1D6A}"/>
              </a:ext>
            </a:extLst>
          </p:cNvPr>
          <p:cNvSpPr txBox="1"/>
          <p:nvPr/>
        </p:nvSpPr>
        <p:spPr>
          <a:xfrm>
            <a:off x="96253" y="88826"/>
            <a:ext cx="8614609" cy="300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03 – Tipos de transferências voluntárias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São repasses da União sem obrigação constitucional, 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como: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convênios</a:t>
            </a: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termos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fomento </a:t>
            </a: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transferências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especiais (emendas Pix)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Repasse para construção de escolas municipais via convênio.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07650E19-2C15-5670-0388-452EC0995527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8366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A7E06E5F-6A34-CA25-64B0-0D34FF4DF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62E27E13-71E5-81C1-1505-59D50511F2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F6C71D55-73A2-4314-8971-E0923B9AEFD5}"/>
              </a:ext>
            </a:extLst>
          </p:cNvPr>
          <p:cNvSpPr txBox="1"/>
          <p:nvPr/>
        </p:nvSpPr>
        <p:spPr>
          <a:xfrm>
            <a:off x="96253" y="88826"/>
            <a:ext cx="8614609" cy="257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04 – Legislação aplicável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Baseia-se em normas 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como: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Lei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nº 13.019/2014 (Marco Regulatório das </a:t>
            </a:r>
            <a:r>
              <a:rPr lang="pt-BR" sz="24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OSCs</a:t>
            </a: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nº 11.271/2022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dispositivos da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CF/88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OSCs recebem recursos via termos de fomento regulados pela Lei 13.019.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ED590020-85C7-830D-864C-18CE4F60938D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8540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B9E8933C-05A5-A74D-8BF8-7954525E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306881AA-AE22-D734-6E91-6FF0EFBDD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84876521-A4C7-3550-A5E9-C1DD5F994E29}"/>
              </a:ext>
            </a:extLst>
          </p:cNvPr>
          <p:cNvSpPr txBox="1"/>
          <p:nvPr/>
        </p:nvSpPr>
        <p:spPr>
          <a:xfrm>
            <a:off x="96253" y="88826"/>
            <a:ext cx="8614609" cy="303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05 – Estrutura da Rede de Parcerias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Rede 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conecta: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órgãos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concedentes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(União) e </a:t>
            </a:r>
            <a:endParaRPr lang="pt-BR" sz="2400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convenentes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(estados, municípios, OSCs), </a:t>
            </a:r>
            <a:endParaRPr lang="pt-BR" sz="2400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apoio de sistemas integrados como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SIGPAR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Ministério da Saúde concede recursos a municípios para programas de atenção básica.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4969D70D-BC6E-6396-6E51-AF2D9B0EE905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4318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C35B7B71-7C41-CEC5-01CD-C1F5905D7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1918C006-E332-F374-B266-BDF5CC476A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2FFE66E3-8130-7CF5-2104-52E73667801D}"/>
              </a:ext>
            </a:extLst>
          </p:cNvPr>
          <p:cNvSpPr txBox="1"/>
          <p:nvPr/>
        </p:nvSpPr>
        <p:spPr>
          <a:xfrm>
            <a:off x="96253" y="88826"/>
            <a:ext cx="8614609" cy="240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06 – Órgãos concedentes e convenentes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Concedentes: ministérios e autarquias federais. Convenentes: entes federados e entidades privadas sem fins lucrativos.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FNDE concede recursos a prefeituras para transporte escolar.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E46A0D4C-A0D4-18DF-0E39-E68EC6D2328D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3695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88826"/>
            <a:ext cx="8614609" cy="262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Convênio: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União + entes federados.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Termo de fomento: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União + OSCs.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TED: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entre órgãos públicos.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TED entre Ministério da Educação e universidades federais.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0200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88826"/>
            <a:ext cx="8614609" cy="284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dirty="0"/>
              <a:t>As Transferências Voluntárias </a:t>
            </a:r>
            <a:r>
              <a:rPr lang="pt-BR" sz="2400" dirty="0">
                <a:solidFill>
                  <a:srgbClr val="FF0000"/>
                </a:solidFill>
              </a:rPr>
              <a:t>são definidas pelo art. 25 da Lei de Responsabilidade Fiscal (LRF)</a:t>
            </a:r>
            <a:r>
              <a:rPr lang="pt-BR" sz="2400" dirty="0"/>
              <a:t> como a entrega de recursos financeiros a outro ente da federação, a título de cooperação, auxílio ou assistência financeira, que não decorra de determinação constitucional, legal ou os destinados ao Sistema Único de Saúde</a:t>
            </a:r>
            <a:r>
              <a:rPr lang="pt-BR" sz="2400" dirty="0" smtClean="0"/>
              <a:t>.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4460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88826"/>
            <a:ext cx="8614609" cy="297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dirty="0" smtClean="0"/>
              <a:t>Esses </a:t>
            </a:r>
            <a:r>
              <a:rPr lang="pt-BR" sz="2400" dirty="0"/>
              <a:t>recursos são repassados a Municípios, Estados, Entidades da administração pública federal integrantes dos Orçamentos Fiscal e da Seguridade Social da União e a Organizações da Sociedade Civil (OSC), mediante a celebração dos seguintes Instrumentos: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19653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88826"/>
            <a:ext cx="8614609" cy="393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dirty="0" smtClean="0">
                <a:latin typeface="+mj-lt"/>
              </a:rPr>
              <a:t>Instrumentos:</a:t>
            </a:r>
          </a:p>
          <a:p>
            <a:pPr algn="just" fontAlgn="base"/>
            <a:r>
              <a:rPr lang="pt-BR" sz="2400" b="1" dirty="0">
                <a:latin typeface="+mj-lt"/>
              </a:rPr>
              <a:t>Convênio:</a:t>
            </a:r>
            <a:r>
              <a:rPr lang="pt-BR" sz="2400" dirty="0">
                <a:latin typeface="+mj-lt"/>
              </a:rPr>
              <a:t> instrumento que, na ausência de legislação específica, dispõe sobre a transferência de recursos financeiros provenientes do Orçamento Fiscal e da Seguridade Social da União para a execução de programas,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projetos e atividades de interesse recíproco e em regime de mútua colaboração</a:t>
            </a:r>
            <a:r>
              <a:rPr lang="pt-BR" sz="2400" dirty="0">
                <a:latin typeface="+mj-lt"/>
              </a:rPr>
              <a:t>, disciplinado pelo Decreto nº 11.531, de 16 de maio de 2023 e pela Portaria Conjunta MGI/MF/CGU nº 33, de 30 de agosto de 2023</a:t>
            </a:r>
            <a:r>
              <a:rPr lang="pt-BR" sz="2400" dirty="0" smtClean="0">
                <a:latin typeface="+mj-lt"/>
              </a:rPr>
              <a:t>;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451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88826"/>
            <a:ext cx="8614609" cy="393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dirty="0" smtClean="0">
                <a:latin typeface="+mj-lt"/>
              </a:rPr>
              <a:t>Instrumentos:</a:t>
            </a:r>
          </a:p>
          <a:p>
            <a:pPr algn="just" fontAlgn="base"/>
            <a:r>
              <a:rPr lang="pt-BR" sz="2400" b="1" dirty="0" smtClean="0">
                <a:latin typeface="+mj-lt"/>
              </a:rPr>
              <a:t>Termo </a:t>
            </a:r>
            <a:r>
              <a:rPr lang="pt-BR" sz="2400" b="1" dirty="0">
                <a:latin typeface="+mj-lt"/>
              </a:rPr>
              <a:t>de Fomento:</a:t>
            </a:r>
            <a:r>
              <a:rPr lang="pt-BR" sz="2400" dirty="0">
                <a:latin typeface="+mj-lt"/>
              </a:rPr>
              <a:t> instrumento por meio do qual são formalizadas as parcerias estabelecidas pela administração pública com organizações da sociedade civil para a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consecução de finalidades de interesse público e recíproco propostas pelas organizações da sociedade civil</a:t>
            </a:r>
            <a:r>
              <a:rPr lang="pt-BR" sz="2400" dirty="0">
                <a:latin typeface="+mj-lt"/>
              </a:rPr>
              <a:t>,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que envolvam a transferência de recursos financeiros</a:t>
            </a:r>
            <a:r>
              <a:rPr lang="pt-BR" sz="2400" dirty="0">
                <a:latin typeface="+mj-lt"/>
              </a:rPr>
              <a:t>, disciplinado pela Lei nº 13.019, de 31 de julho de 2014 e pelo Decreto nº 8.726, de 27 de abril de 2016</a:t>
            </a:r>
            <a:r>
              <a:rPr lang="pt-BR" sz="2400" dirty="0" smtClean="0">
                <a:latin typeface="+mj-lt"/>
              </a:rPr>
              <a:t>;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9352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88826"/>
            <a:ext cx="8614609" cy="393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dirty="0" smtClean="0">
                <a:latin typeface="+mj-lt"/>
              </a:rPr>
              <a:t>Instrumentos:</a:t>
            </a:r>
          </a:p>
          <a:p>
            <a:pPr algn="just" fontAlgn="base"/>
            <a:r>
              <a:rPr lang="pt-BR" sz="2400" b="1" dirty="0" smtClean="0">
                <a:latin typeface="+mj-lt"/>
              </a:rPr>
              <a:t>Termo </a:t>
            </a:r>
            <a:r>
              <a:rPr lang="pt-BR" sz="2400" b="1" dirty="0">
                <a:latin typeface="+mj-lt"/>
              </a:rPr>
              <a:t>de Colaboração:</a:t>
            </a:r>
            <a:r>
              <a:rPr lang="pt-BR" sz="2400" dirty="0">
                <a:latin typeface="+mj-lt"/>
              </a:rPr>
              <a:t> instrumento por meio do qual são formalizadas as parcerias estabelecidas pela administração pública com organizações da sociedade civil para a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consecução de finalidades de interesse público e recíproco propostas pela administração pública que envolvam a transferência de recursos financeiros</a:t>
            </a:r>
            <a:r>
              <a:rPr lang="pt-BR" sz="2400" dirty="0">
                <a:latin typeface="+mj-lt"/>
              </a:rPr>
              <a:t>, disciplinado pela Lei nº 13.019, de 31 de julho de 2014 e pelo Decreto nº 8.726, de 27 de abril de 2016</a:t>
            </a:r>
            <a:r>
              <a:rPr lang="pt-BR" sz="2400" dirty="0" smtClean="0">
                <a:latin typeface="+mj-lt"/>
              </a:rPr>
              <a:t>;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0068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89753842-8492-FB44-109F-00595902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21C13C3F-5DD9-2530-7EE8-AC4F6548F5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xmlns="" id="{B270E534-97A1-52BD-C95A-DB780BCFF97E}"/>
              </a:ext>
            </a:extLst>
          </p:cNvPr>
          <p:cNvSpPr txBox="1"/>
          <p:nvPr/>
        </p:nvSpPr>
        <p:spPr>
          <a:xfrm>
            <a:off x="625642" y="1424540"/>
            <a:ext cx="6689558" cy="292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pt-BR" sz="4000" b="1" i="0" dirty="0">
                <a:solidFill>
                  <a:srgbClr val="FF6600"/>
                </a:solidFill>
                <a:effectLst/>
                <a:latin typeface="+mj-lt"/>
              </a:rPr>
              <a:t>TransfereGov Transferências Especiais</a:t>
            </a:r>
            <a:endParaRPr lang="pt-BR" sz="3600" b="1" i="0" dirty="0">
              <a:solidFill>
                <a:srgbClr val="FF6600"/>
              </a:solidFill>
              <a:effectLst/>
              <a:latin typeface="+mj-lt"/>
            </a:endParaRPr>
          </a:p>
          <a:p>
            <a:pPr algn="l"/>
            <a:endParaRPr lang="pt-BR" sz="3600" b="1" i="0" dirty="0">
              <a:solidFill>
                <a:schemeClr val="bg1"/>
              </a:solidFill>
              <a:effectLst/>
              <a:latin typeface="+mj-lt"/>
            </a:endParaRPr>
          </a:p>
          <a:p>
            <a:pPr algn="l">
              <a:lnSpc>
                <a:spcPts val="1950"/>
              </a:lnSpc>
            </a:pPr>
            <a:r>
              <a:rPr lang="pt-BR" sz="4400" b="0" i="0" dirty="0">
                <a:solidFill>
                  <a:schemeClr val="bg1"/>
                </a:solidFill>
                <a:effectLst/>
                <a:latin typeface="DM Sans" pitchFamily="2" charset="0"/>
              </a:rPr>
              <a:t>Emendas Pix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sz="1800" b="1" dirty="0">
              <a:solidFill>
                <a:schemeClr val="bg1">
                  <a:lumMod val="95000"/>
                </a:schemeClr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917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88826"/>
            <a:ext cx="8614609" cy="356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dirty="0" smtClean="0">
                <a:latin typeface="+mj-lt"/>
              </a:rPr>
              <a:t>Instrumentos:</a:t>
            </a:r>
          </a:p>
          <a:p>
            <a:pPr algn="just" fontAlgn="base"/>
            <a:r>
              <a:rPr lang="pt-BR" sz="2400" b="1" dirty="0" smtClean="0">
                <a:latin typeface="+mj-lt"/>
              </a:rPr>
              <a:t>Acordo </a:t>
            </a:r>
            <a:r>
              <a:rPr lang="pt-BR" sz="2400" b="1" dirty="0">
                <a:latin typeface="+mj-lt"/>
              </a:rPr>
              <a:t>de Cooperação</a:t>
            </a:r>
            <a:r>
              <a:rPr lang="pt-BR" sz="2400" dirty="0">
                <a:latin typeface="+mj-lt"/>
              </a:rPr>
              <a:t>: instrumento por meio do qual são formalizadas as parcerias estabelecidas pela administração pública com organizações da sociedade civil para a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consecução de finalidades de interesse público e recíproco que não envolvam a transferência de recursos financeiros</a:t>
            </a:r>
            <a:r>
              <a:rPr lang="pt-BR" sz="2400" dirty="0">
                <a:latin typeface="+mj-lt"/>
              </a:rPr>
              <a:t>, disciplinado pela Lei nº 13.019, de 31 de julho de 2014 e pelo Decreto nº 8.726, de 27 de abril de 2016; e 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5898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99712"/>
            <a:ext cx="8614609" cy="393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dirty="0" smtClean="0">
                <a:latin typeface="+mj-lt"/>
              </a:rPr>
              <a:t>Instrumentos:</a:t>
            </a:r>
          </a:p>
          <a:p>
            <a:pPr algn="just" fontAlgn="base"/>
            <a:r>
              <a:rPr lang="pt-BR" sz="2400" b="1" dirty="0" smtClean="0">
                <a:latin typeface="+mj-lt"/>
              </a:rPr>
              <a:t>Termo </a:t>
            </a:r>
            <a:r>
              <a:rPr lang="pt-BR" sz="2400" b="1" dirty="0">
                <a:latin typeface="+mj-lt"/>
              </a:rPr>
              <a:t>de Execução Descentralizada:</a:t>
            </a:r>
            <a:r>
              <a:rPr lang="pt-BR" sz="2400" dirty="0">
                <a:latin typeface="+mj-lt"/>
              </a:rPr>
              <a:t> Instrumento por meio do qual a descentralização de créditos entre órgãos e entidades integrantes dos Orçamentos Fiscal e da Seguridade Social da União é ajustada, com vistas à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execução de programas, de projetos e de atividades, nos termos estabelecidos no plano de trabalho e observada a classificação funcional programática</a:t>
            </a:r>
            <a:r>
              <a:rPr lang="pt-BR" sz="2400" dirty="0">
                <a:latin typeface="+mj-lt"/>
              </a:rPr>
              <a:t>, disciplinado pelo Decreto nº 10.426, de 16 de julho de 2020”. 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9976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0E361C0-88BE-16F4-532E-FDE0F92E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2E0C07F6-4554-2BCA-BBD3-38346EB464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B7A65AB5-C593-49F3-35C4-BF3C305ADD9F}"/>
              </a:ext>
            </a:extLst>
          </p:cNvPr>
          <p:cNvSpPr txBox="1"/>
          <p:nvPr/>
        </p:nvSpPr>
        <p:spPr>
          <a:xfrm>
            <a:off x="96253" y="88826"/>
            <a:ext cx="8614609" cy="443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07 – Tipos de instrumentos: convênio, termo de fomento, TED</a:t>
            </a:r>
            <a:endParaRPr lang="pt-BR" sz="2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2400" dirty="0" smtClean="0">
                <a:latin typeface="+mj-lt"/>
              </a:rPr>
              <a:t>Instrumentos:</a:t>
            </a:r>
          </a:p>
          <a:p>
            <a:pPr algn="just" fontAlgn="base"/>
            <a:r>
              <a:rPr lang="pt-BR" sz="2400" b="1" dirty="0" smtClean="0">
                <a:latin typeface="+mj-lt"/>
              </a:rPr>
              <a:t>Contrato </a:t>
            </a:r>
            <a:r>
              <a:rPr lang="pt-BR" sz="2400" b="1" dirty="0">
                <a:latin typeface="+mj-lt"/>
              </a:rPr>
              <a:t>de Repasse:</a:t>
            </a:r>
            <a:r>
              <a:rPr lang="pt-BR" sz="2400" dirty="0">
                <a:latin typeface="+mj-lt"/>
              </a:rPr>
              <a:t> instrumento de interesse recíproco, por meio do qual a transferência dos recursos financeiros se processa por intermédio de instituição financeira oficial federal, que atua como mandatária da União, disciplinado pelo Decreto nº 11.531, de 16 de maio de 2023 e pela Portaria Conjunta MGI/MF/CGU nº 33, de 30 de agosto de 2023;</a:t>
            </a:r>
          </a:p>
          <a:p>
            <a:pPr algn="just" fontAlgn="base"/>
            <a:endParaRPr lang="pt-BR" sz="2400" dirty="0"/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347E55AF-F381-8F30-55DB-4A161B0A103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4045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58EA7C9A-B3CA-AEB0-5EB5-D73D308E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ED1438C6-54A9-B349-4986-0E1410285C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218E8C15-FE86-ACB9-CB6C-A903D7217A73}"/>
              </a:ext>
            </a:extLst>
          </p:cNvPr>
          <p:cNvSpPr txBox="1"/>
          <p:nvPr/>
        </p:nvSpPr>
        <p:spPr>
          <a:xfrm>
            <a:off x="96253" y="88826"/>
            <a:ext cx="8614609" cy="406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08 – Ciclo de vida de um instrumento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Inclui: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cadastramento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análise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execução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monitoramento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prestação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contas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Convênio para pavimentação inicia com proposta, execução e prestação final.</a:t>
            </a:r>
            <a:endParaRPr lang="pt-BR" sz="18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D75C5B6-9197-3FB6-71AB-A82002B596DB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2530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B83FEEF7-C81F-99D4-5251-1A1BF987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02C0BE28-38E6-CD4D-F36D-3833D7DE21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8ADE74F9-CC75-EEC9-D556-11D19DAD152D}"/>
              </a:ext>
            </a:extLst>
          </p:cNvPr>
          <p:cNvSpPr txBox="1"/>
          <p:nvPr/>
        </p:nvSpPr>
        <p:spPr>
          <a:xfrm>
            <a:off x="96253" y="88826"/>
            <a:ext cx="8614609" cy="300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09 – Atores envolvidos e suas responsabilidades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Concedente: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kern="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Cadastra o programa 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libera 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fiscaliza recursos.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Convenente: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executa o objeto.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Sociedade: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exerce controle social.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Prefeitura executa obra e cidadãos acompanham via painel público.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CA2DFDA8-1693-43E3-36F4-F7DA6495FEAC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6716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ACE65A1-107B-213D-2233-9A1C40AE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6CE6F0C0-F304-B569-FBD7-C2F393D486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A60535C9-4BAB-0135-74C7-83E2D07BBC92}"/>
              </a:ext>
            </a:extLst>
          </p:cNvPr>
          <p:cNvSpPr txBox="1"/>
          <p:nvPr/>
        </p:nvSpPr>
        <p:spPr>
          <a:xfrm>
            <a:off x="96253" y="88826"/>
            <a:ext cx="8614609" cy="200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– Navegação geral na plataforma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Interface integrada ao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Gov.br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com módulos de cadastro, execução e prestação de contas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 smtClean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Usuário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acessa com CPF e senha Gov.br para cadastrar proposta.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9DBD9977-9BD9-9666-F1AD-FDA1A75807EE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8053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ACE65A1-107B-213D-2233-9A1C40AE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6CE6F0C0-F304-B569-FBD7-C2F393D486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A60535C9-4BAB-0135-74C7-83E2D07BBC92}"/>
              </a:ext>
            </a:extLst>
          </p:cNvPr>
          <p:cNvSpPr txBox="1"/>
          <p:nvPr/>
        </p:nvSpPr>
        <p:spPr>
          <a:xfrm>
            <a:off x="96253" y="88826"/>
            <a:ext cx="8614609" cy="68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– Navegação geral na </a:t>
            </a: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plataforma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9DBD9977-9BD9-9666-F1AD-FDA1A75807EE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F408AEB-8AC0-C089-F6E0-D40615B78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2" y="599163"/>
            <a:ext cx="8536690" cy="33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29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3ACE65A1-107B-213D-2233-9A1C40AE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6CE6F0C0-F304-B569-FBD7-C2F393D486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A60535C9-4BAB-0135-74C7-83E2D07BBC92}"/>
              </a:ext>
            </a:extLst>
          </p:cNvPr>
          <p:cNvSpPr txBox="1"/>
          <p:nvPr/>
        </p:nvSpPr>
        <p:spPr>
          <a:xfrm>
            <a:off x="96253" y="88826"/>
            <a:ext cx="8614609" cy="68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– Navegação geral na </a:t>
            </a: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plataforma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9DBD9977-9BD9-9666-F1AD-FDA1A75807EE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1CA3142-9603-A54B-D6B0-925CF472F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96" y="771227"/>
            <a:ext cx="8614609" cy="33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9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5A2CC285-4D69-C5C2-DFCA-E7A8D621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DD10BE91-D0AA-C366-F940-D5C85A576F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F78748A1-FD35-720D-7379-345F520BEE19}"/>
              </a:ext>
            </a:extLst>
          </p:cNvPr>
          <p:cNvSpPr txBox="1"/>
          <p:nvPr/>
        </p:nvSpPr>
        <p:spPr>
          <a:xfrm>
            <a:off x="96253" y="88826"/>
            <a:ext cx="8614609" cy="200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11 – Ambiente de treinamento do TransfereGov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Disponibiliza ambiente simulado para capacitação de gestores.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Servidor municipal treina o envio de plano de trabalho sem impacto real.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5CCFAD58-D2DA-3D03-7887-2E9BF5255835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57051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DD3E1AE1-C7A7-FCEA-32C4-39D870DF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FA91264D-FD38-3035-5EC2-F9ED4BF83C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9FB7E235-2D53-DE4C-5C86-574B1D51238F}"/>
              </a:ext>
            </a:extLst>
          </p:cNvPr>
          <p:cNvSpPr txBox="1"/>
          <p:nvPr/>
        </p:nvSpPr>
        <p:spPr>
          <a:xfrm>
            <a:off x="96253" y="88826"/>
            <a:ext cx="8614609" cy="397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 – Boas práticas de governança pública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Incluem: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planejamento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transparência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participação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social e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integridade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Publicação de relatórios periódicos sobre execução financeira.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065FA602-F42D-4CFE-2B0A-A07E81519794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8088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9DFF3A35-57B1-914B-09E1-77B51103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1FA940AD-67EB-996C-059C-B2C55FDC97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xmlns="" id="{42580DAE-7B06-D74E-F63A-A32B0569D64E}"/>
              </a:ext>
            </a:extLst>
          </p:cNvPr>
          <p:cNvSpPr txBox="1"/>
          <p:nvPr/>
        </p:nvSpPr>
        <p:spPr>
          <a:xfrm>
            <a:off x="719949" y="827924"/>
            <a:ext cx="6246795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66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13800" b="1" dirty="0">
              <a:solidFill>
                <a:srgbClr val="FF6600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xmlns="" id="{89F079A6-590D-3CB5-5C78-BCF60390A8B5}"/>
              </a:ext>
            </a:extLst>
          </p:cNvPr>
          <p:cNvSpPr txBox="1"/>
          <p:nvPr/>
        </p:nvSpPr>
        <p:spPr>
          <a:xfrm>
            <a:off x="2743200" y="2739506"/>
            <a:ext cx="51918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25/11/2025  Das 14h às 17h</a:t>
            </a:r>
          </a:p>
        </p:txBody>
      </p:sp>
    </p:spTree>
    <p:extLst>
      <p:ext uri="{BB962C8B-B14F-4D97-AF65-F5344CB8AC3E}">
        <p14:creationId xmlns:p14="http://schemas.microsoft.com/office/powerpoint/2010/main" val="3564269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1B209EA1-95D7-9553-0BB9-FBC53C6B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EFE27B47-89DE-854F-DA32-E50E99D5D9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xmlns="" id="{A28E252E-DAF0-B3E8-91B1-26D7C36D679E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0068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C43042D8-415A-5082-1E50-D9837AB7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C0E978E1-32F2-758E-4847-33B3BFCCC9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xmlns="" id="{E80BF35D-B563-479F-77E4-F5F5C7606521}"/>
              </a:ext>
            </a:extLst>
          </p:cNvPr>
          <p:cNvSpPr txBox="1"/>
          <p:nvPr/>
        </p:nvSpPr>
        <p:spPr>
          <a:xfrm>
            <a:off x="544944" y="711200"/>
            <a:ext cx="6613237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Participe da transformação da  Gestão Pública!</a:t>
            </a:r>
            <a:endParaRPr lang="pt-BR" sz="54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99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xmlns="" id="{1FD05AE3-E5EC-73D6-597A-DA8133D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xmlns="" id="{6436F9FB-42C6-6E41-5395-F3381763A9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xmlns="" id="{1A0CE1A1-027D-A162-CCB3-9EF41002CD47}"/>
              </a:ext>
            </a:extLst>
          </p:cNvPr>
          <p:cNvSpPr txBox="1"/>
          <p:nvPr/>
        </p:nvSpPr>
        <p:spPr>
          <a:xfrm>
            <a:off x="822036" y="508001"/>
            <a:ext cx="6142182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sz="20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3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AE67E676-14F2-EE73-62C9-B3F8F91268CB}"/>
              </a:ext>
            </a:extLst>
          </p:cNvPr>
          <p:cNvSpPr txBox="1"/>
          <p:nvPr/>
        </p:nvSpPr>
        <p:spPr>
          <a:xfrm>
            <a:off x="86628" y="88826"/>
            <a:ext cx="8614609" cy="353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01 - Histórico e evolução do Siconv para o TransfereGov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02 - Objetivos e princípios da plataforma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03 - Tipos de transferências voluntárias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04 - Legislação aplicável 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05 - Estrutura da Rede de Parcerias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06 - Órgãos concedentes e convenentes</a:t>
            </a: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CDF29E4-4943-2934-2BF8-1C278369C386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559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A4497C19-42C1-79E0-75D3-B4C15EFF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5C850819-91BA-4367-D49B-6336F6D5DB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D00F05FA-04F7-AB5E-1F60-8627A1A0F888}"/>
              </a:ext>
            </a:extLst>
          </p:cNvPr>
          <p:cNvSpPr txBox="1"/>
          <p:nvPr/>
        </p:nvSpPr>
        <p:spPr>
          <a:xfrm>
            <a:off x="86628" y="88826"/>
            <a:ext cx="8614609" cy="408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07 - Tipos de instrumentos: convênio, termo de fomento, 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TED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08 - Ciclo de vida de um instrumento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09 - Atores envolvidos e suas responsabilidades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10 - Navegação geral na plataforma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11 - Ambiente de treinamento do Transferegov</a:t>
            </a:r>
            <a:b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12 - Boas práticas de governança pública</a:t>
            </a: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A7038D7A-AFF4-560C-2ACE-9EA158D40438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6572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8ED29215-2003-5974-C6CA-3CEDDA42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A5AB3938-E46E-3C82-800B-956BBF446E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D700BD24-7DAB-5977-A45C-ED44779F4116}"/>
              </a:ext>
            </a:extLst>
          </p:cNvPr>
          <p:cNvSpPr txBox="1"/>
          <p:nvPr/>
        </p:nvSpPr>
        <p:spPr>
          <a:xfrm>
            <a:off x="96253" y="88826"/>
            <a:ext cx="8614609" cy="410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3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01 – Histórico e evolução do Siconv para o TransfereGov</a:t>
            </a:r>
            <a:endParaRPr lang="pt-BR" sz="23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Siconv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foi criado em 2008 para digitalizar e dar transparência às transferências voluntárias da União.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2019, evoluiu para a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Plataforma+Brasil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ampliando funcionalidades.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2022, passou a se chamar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TransfereGov.br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alinhado ao padrão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gov.br 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integrando dados abertos e gestão informatizada.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Municípios passaram a registrar convênios online, reduzindo burocracia.</a:t>
            </a:r>
            <a:endParaRPr lang="pt-BR" sz="16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6C56D3B8-C702-02B2-0BB7-BCEA800F5117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0505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8ED29215-2003-5974-C6CA-3CEDDA42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A5AB3938-E46E-3C82-800B-956BBF446E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D700BD24-7DAB-5977-A45C-ED44779F4116}"/>
              </a:ext>
            </a:extLst>
          </p:cNvPr>
          <p:cNvSpPr txBox="1"/>
          <p:nvPr/>
        </p:nvSpPr>
        <p:spPr>
          <a:xfrm>
            <a:off x="96253" y="88826"/>
            <a:ext cx="8614609" cy="365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3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01 – Histórico e evolução do Siconv para o TransfereGov</a:t>
            </a:r>
            <a:endParaRPr lang="pt-BR" sz="23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Siconv</a:t>
            </a: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latin typeface="+mj-lt"/>
                <a:hlinkClick r:id="rId4"/>
              </a:rPr>
              <a:t>DECRETO </a:t>
            </a:r>
            <a:r>
              <a:rPr lang="pt-BR" sz="2400" b="1" dirty="0">
                <a:latin typeface="+mj-lt"/>
                <a:hlinkClick r:id="rId4"/>
              </a:rPr>
              <a:t>Nº 6.170, DE 25 DE JULHO DE 2007</a:t>
            </a:r>
            <a:r>
              <a:rPr lang="pt-BR" sz="2400" b="1" dirty="0" smtClean="0">
                <a:latin typeface="+mj-lt"/>
                <a:hlinkClick r:id="rId4"/>
              </a:rPr>
              <a:t>.</a:t>
            </a:r>
            <a:endParaRPr lang="pt-BR" sz="2400" b="1" dirty="0" smtClean="0">
              <a:latin typeface="+mj-lt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Plataforma+Brasil</a:t>
            </a: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+mj-lt"/>
                <a:hlinkClick r:id="rId5"/>
              </a:rPr>
              <a:t>DECRETO Nº 10.035, DE 1º DE OUTUBRO DE 2019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TransfereGov.br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+mj-lt"/>
                <a:hlinkClick r:id="rId6"/>
              </a:rPr>
              <a:t>DECRETO Nº 11.271, DE 5 DE DEZEMBRO DE 2022</a:t>
            </a:r>
            <a:endParaRPr lang="pt-BR" sz="2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6C56D3B8-C702-02B2-0BB7-BCEA800F5117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9797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B21F8560-FA32-6DFB-2B8B-27E54309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xmlns="" id="{65ADA62F-0AD0-9811-53F4-7476A4AD46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xmlns="" id="{4AA9640E-26B5-E4B4-E594-8CA0E07A542A}"/>
              </a:ext>
            </a:extLst>
          </p:cNvPr>
          <p:cNvSpPr txBox="1"/>
          <p:nvPr/>
        </p:nvSpPr>
        <p:spPr>
          <a:xfrm>
            <a:off x="96253" y="88826"/>
            <a:ext cx="8614609" cy="399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02 – Objetivos e princípios da plataforma</a:t>
            </a:r>
            <a:endParaRPr lang="pt-BR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TransfereGov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busca: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simplificação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transparência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endParaRPr lang="pt-BR" sz="2400" b="1" kern="1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eficiência</a:t>
            </a:r>
            <a:r>
              <a:rPr lang="pt-BR" sz="24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gestão de recursos públicos.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Seus princípios incluem </a:t>
            </a:r>
            <a:r>
              <a:rPr lang="pt-BR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probidade administrativa, controle social e dados abertos.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Qualquer cidadão pode consultar transferências por município.</a:t>
            </a:r>
            <a:endParaRPr lang="pt-BR" sz="2400" kern="1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xmlns="" id="{BFCD2FE7-7885-6997-2586-2DB2E963F0B0}"/>
              </a:ext>
            </a:extLst>
          </p:cNvPr>
          <p:cNvSpPr txBox="1"/>
          <p:nvPr/>
        </p:nvSpPr>
        <p:spPr>
          <a:xfrm>
            <a:off x="1790299" y="4382352"/>
            <a:ext cx="5804034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/>
                <a:highlight>
                  <a:srgbClr val="FF66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INTRODUÇÃO AO TRANSFEREGOV.BR E À REDE DE PARCERIAS</a:t>
            </a:r>
            <a:endParaRPr sz="2400" dirty="0">
              <a:solidFill>
                <a:schemeClr val="bg1"/>
              </a:solidFill>
              <a:highlight>
                <a:srgbClr val="FF6600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079926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1109</Words>
  <Application>Microsoft Office PowerPoint</Application>
  <PresentationFormat>Apresentação na tela (16:9)</PresentationFormat>
  <Paragraphs>148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Times New Roman</vt:lpstr>
      <vt:lpstr>Montserrat</vt:lpstr>
      <vt:lpstr>Calibri</vt:lpstr>
      <vt:lpstr>DM Sans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698</cp:revision>
  <dcterms:modified xsi:type="dcterms:W3CDTF">2025-11-25T13:50:43Z</dcterms:modified>
</cp:coreProperties>
</file>